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1" r:id="rId3"/>
    <p:sldId id="260" r:id="rId4"/>
    <p:sldId id="262" r:id="rId5"/>
    <p:sldId id="264" r:id="rId6"/>
    <p:sldId id="272" r:id="rId7"/>
    <p:sldId id="257" r:id="rId8"/>
    <p:sldId id="259" r:id="rId9"/>
    <p:sldId id="266" r:id="rId10"/>
    <p:sldId id="265" r:id="rId11"/>
    <p:sldId id="269" r:id="rId12"/>
    <p:sldId id="270" r:id="rId13"/>
    <p:sldId id="263" r:id="rId14"/>
    <p:sldId id="267" r:id="rId15"/>
    <p:sldId id="268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00" autoAdjust="0"/>
    <p:restoredTop sz="94660"/>
  </p:normalViewPr>
  <p:slideViewPr>
    <p:cSldViewPr snapToGrid="0">
      <p:cViewPr varScale="1">
        <p:scale>
          <a:sx n="60" d="100"/>
          <a:sy n="60" d="100"/>
        </p:scale>
        <p:origin x="636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28EF-0F7D-4EB7-9F6E-9D70B07834A4}" type="datetimeFigureOut">
              <a:rPr lang="en-GB" smtClean="0"/>
              <a:t>01/08/2025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797FEA86-5F28-443A-8304-9A2FE5FC17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0649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28EF-0F7D-4EB7-9F6E-9D70B07834A4}" type="datetimeFigureOut">
              <a:rPr lang="en-GB" smtClean="0"/>
              <a:t>01/08/2025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97FEA86-5F28-443A-8304-9A2FE5FC17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780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28EF-0F7D-4EB7-9F6E-9D70B07834A4}" type="datetimeFigureOut">
              <a:rPr lang="en-GB" smtClean="0"/>
              <a:t>01/08/2025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97FEA86-5F28-443A-8304-9A2FE5FC17C5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6780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28EF-0F7D-4EB7-9F6E-9D70B07834A4}" type="datetimeFigureOut">
              <a:rPr lang="en-GB" smtClean="0"/>
              <a:t>01/08/2025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7FEA86-5F28-443A-8304-9A2FE5FC17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13608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28EF-0F7D-4EB7-9F6E-9D70B07834A4}" type="datetimeFigureOut">
              <a:rPr lang="en-GB" smtClean="0"/>
              <a:t>01/08/2025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7FEA86-5F28-443A-8304-9A2FE5FC17C5}" type="slidenum">
              <a:rPr lang="en-GB" smtClean="0"/>
              <a:t>‹#›</a:t>
            </a:fld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06327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28EF-0F7D-4EB7-9F6E-9D70B07834A4}" type="datetimeFigureOut">
              <a:rPr lang="en-GB" smtClean="0"/>
              <a:t>01/08/2025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7FEA86-5F28-443A-8304-9A2FE5FC17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4272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28EF-0F7D-4EB7-9F6E-9D70B07834A4}" type="datetimeFigureOut">
              <a:rPr lang="en-GB" smtClean="0"/>
              <a:t>01/08/2025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FEA86-5F28-443A-8304-9A2FE5FC17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3709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28EF-0F7D-4EB7-9F6E-9D70B07834A4}" type="datetimeFigureOut">
              <a:rPr lang="en-GB" smtClean="0"/>
              <a:t>01/08/2025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FEA86-5F28-443A-8304-9A2FE5FC17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080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28EF-0F7D-4EB7-9F6E-9D70B07834A4}" type="datetimeFigureOut">
              <a:rPr lang="en-GB" smtClean="0"/>
              <a:t>01/08/2025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FEA86-5F28-443A-8304-9A2FE5FC17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235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28EF-0F7D-4EB7-9F6E-9D70B07834A4}" type="datetimeFigureOut">
              <a:rPr lang="en-GB" smtClean="0"/>
              <a:t>01/08/2025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97FEA86-5F28-443A-8304-9A2FE5FC17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2636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28EF-0F7D-4EB7-9F6E-9D70B07834A4}" type="datetimeFigureOut">
              <a:rPr lang="en-GB" smtClean="0"/>
              <a:t>01/08/2025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97FEA86-5F28-443A-8304-9A2FE5FC17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3749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28EF-0F7D-4EB7-9F6E-9D70B07834A4}" type="datetimeFigureOut">
              <a:rPr lang="en-GB" smtClean="0"/>
              <a:t>01/08/2025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97FEA86-5F28-443A-8304-9A2FE5FC17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5276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28EF-0F7D-4EB7-9F6E-9D70B07834A4}" type="datetimeFigureOut">
              <a:rPr lang="en-GB" smtClean="0"/>
              <a:t>01/08/2025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FEA86-5F28-443A-8304-9A2FE5FC17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5760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28EF-0F7D-4EB7-9F6E-9D70B07834A4}" type="datetimeFigureOut">
              <a:rPr lang="en-GB" smtClean="0"/>
              <a:t>01/08/2025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FEA86-5F28-443A-8304-9A2FE5FC17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718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28EF-0F7D-4EB7-9F6E-9D70B07834A4}" type="datetimeFigureOut">
              <a:rPr lang="en-GB" smtClean="0"/>
              <a:t>01/08/2025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FEA86-5F28-443A-8304-9A2FE5FC17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868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A28EF-0F7D-4EB7-9F6E-9D70B07834A4}" type="datetimeFigureOut">
              <a:rPr lang="en-GB" smtClean="0"/>
              <a:t>01/08/2025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7FEA86-5F28-443A-8304-9A2FE5FC17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5614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0A28EF-0F7D-4EB7-9F6E-9D70B07834A4}" type="datetimeFigureOut">
              <a:rPr lang="en-GB" smtClean="0"/>
              <a:t>01/08/2025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97FEA86-5F28-443A-8304-9A2FE5FC17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9492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0F81-A68C-21E6-A847-25A5DAADC5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Garamond" panose="02020404030301010803" pitchFamily="18" charset="0"/>
              </a:rPr>
              <a:t>ECOM-EXPRESS LIMITED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B3D104-7B12-1C7B-24DE-A88F15F1D4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latin typeface="Garamond" panose="02020404030301010803" pitchFamily="18" charset="0"/>
              </a:rPr>
              <a:t>By Faith Ejele</a:t>
            </a:r>
          </a:p>
        </p:txBody>
      </p:sp>
    </p:spTree>
    <p:extLst>
      <p:ext uri="{BB962C8B-B14F-4D97-AF65-F5344CB8AC3E}">
        <p14:creationId xmlns:p14="http://schemas.microsoft.com/office/powerpoint/2010/main" val="4039885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295C24-F3A6-224A-0ED4-D14D75DCE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68962"/>
            <a:ext cx="11318358" cy="60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90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55BC1-F88D-EF3C-DB3D-FB08DBB89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Offer_Value</a:t>
            </a:r>
            <a:r>
              <a:rPr lang="en-GB" dirty="0"/>
              <a:t> Metrics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3B233E-92D7-E843-60E9-5D747F699E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1977" y="2535865"/>
            <a:ext cx="9611832" cy="2136976"/>
          </a:xfrm>
        </p:spPr>
      </p:pic>
    </p:spTree>
    <p:extLst>
      <p:ext uri="{BB962C8B-B14F-4D97-AF65-F5344CB8AC3E}">
        <p14:creationId xmlns:p14="http://schemas.microsoft.com/office/powerpoint/2010/main" val="1652038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62AFB-253B-24FD-3DBC-E967F5DF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Conversion Rate- 25%  Vs Free Shipping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377AC5-64AB-CACF-2C71-A769D47F5B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0193" y="2133600"/>
            <a:ext cx="6313439" cy="3778250"/>
          </a:xfrm>
        </p:spPr>
      </p:pic>
    </p:spTree>
    <p:extLst>
      <p:ext uri="{BB962C8B-B14F-4D97-AF65-F5344CB8AC3E}">
        <p14:creationId xmlns:p14="http://schemas.microsoft.com/office/powerpoint/2010/main" val="2825486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6CCC7-A114-658E-6895-5FCB4DC78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Garamond" panose="02020404030301010803" pitchFamily="18" charset="0"/>
              </a:rPr>
              <a:t>Data Dictionary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CA903A-BAAB-F790-E908-A28CE22795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1614" y="2133600"/>
            <a:ext cx="7170598" cy="3778250"/>
          </a:xfrm>
        </p:spPr>
      </p:pic>
    </p:spTree>
    <p:extLst>
      <p:ext uri="{BB962C8B-B14F-4D97-AF65-F5344CB8AC3E}">
        <p14:creationId xmlns:p14="http://schemas.microsoft.com/office/powerpoint/2010/main" val="1675944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56EAB-03DD-FFC8-FC93-3563C9465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b="1" dirty="0">
                <a:latin typeface="Garamond" panose="02020404030301010803" pitchFamily="18" charset="0"/>
              </a:rPr>
              <a:t>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54A6B-A7F6-AB8F-3819-200DC5959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Garamond" panose="02020404030301010803" pitchFamily="18" charset="0"/>
              </a:rPr>
              <a:t>Offer Performance </a:t>
            </a:r>
            <a:r>
              <a:rPr lang="en-GB" dirty="0" err="1">
                <a:latin typeface="Garamond" panose="02020404030301010803" pitchFamily="18" charset="0"/>
              </a:rPr>
              <a:t>AnalysisOur</a:t>
            </a:r>
            <a:r>
              <a:rPr lang="en-GB" dirty="0">
                <a:latin typeface="Garamond" panose="02020404030301010803" pitchFamily="18" charset="0"/>
              </a:rPr>
              <a:t> analysis compared the 25% Discount offer with the Free Shipping offer to understand which drives better customer engagement and </a:t>
            </a:r>
            <a:r>
              <a:rPr lang="en-GB" dirty="0" err="1">
                <a:latin typeface="Garamond" panose="02020404030301010803" pitchFamily="18" charset="0"/>
              </a:rPr>
              <a:t>sales.Customer</a:t>
            </a:r>
            <a:r>
              <a:rPr lang="en-GB" dirty="0">
                <a:latin typeface="Garamond" panose="02020404030301010803" pitchFamily="18" charset="0"/>
              </a:rPr>
              <a:t> Views: Both offers attracted a similar number of views, with the 25% Discount slightly </a:t>
            </a:r>
            <a:r>
              <a:rPr lang="en-GB" dirty="0" err="1">
                <a:latin typeface="Garamond" panose="02020404030301010803" pitchFamily="18" charset="0"/>
              </a:rPr>
              <a:t>ahead.Conversion</a:t>
            </a:r>
            <a:r>
              <a:rPr lang="en-GB" dirty="0">
                <a:latin typeface="Garamond" panose="02020404030301010803" pitchFamily="18" charset="0"/>
              </a:rPr>
              <a:t> Rates: Free Shipping converted a higher percentage of visitors into paying customers compared to the 25% </a:t>
            </a:r>
            <a:r>
              <a:rPr lang="en-GB" dirty="0" err="1">
                <a:latin typeface="Garamond" panose="02020404030301010803" pitchFamily="18" charset="0"/>
              </a:rPr>
              <a:t>Discount.Average</a:t>
            </a:r>
            <a:r>
              <a:rPr lang="en-GB" dirty="0">
                <a:latin typeface="Garamond" panose="02020404030301010803" pitchFamily="18" charset="0"/>
              </a:rPr>
              <a:t> Order Value: Customers who used the 25% Discount spent slightly more per order than those who used Free </a:t>
            </a:r>
            <a:r>
              <a:rPr lang="en-GB" dirty="0" err="1">
                <a:latin typeface="Garamond" panose="02020404030301010803" pitchFamily="18" charset="0"/>
              </a:rPr>
              <a:t>Shipping.Abandonment</a:t>
            </a:r>
            <a:r>
              <a:rPr lang="en-GB" dirty="0">
                <a:latin typeface="Garamond" panose="02020404030301010803" pitchFamily="18" charset="0"/>
              </a:rPr>
              <a:t> Rate: A large share of visitors did not complete their purchases for both offers, but abandonment was slightly lower for Free Shipping</a:t>
            </a:r>
          </a:p>
        </p:txBody>
      </p:sp>
    </p:spTree>
    <p:extLst>
      <p:ext uri="{BB962C8B-B14F-4D97-AF65-F5344CB8AC3E}">
        <p14:creationId xmlns:p14="http://schemas.microsoft.com/office/powerpoint/2010/main" val="931857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B9C9F-34DB-E55F-0817-C8C064336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Garamond" panose="02020404030301010803" pitchFamily="18" charset="0"/>
              </a:rPr>
              <a:t>Conclusion </a:t>
            </a:r>
            <a:r>
              <a:rPr lang="en-GB" dirty="0" err="1">
                <a:latin typeface="Garamond" panose="02020404030301010803" pitchFamily="18" charset="0"/>
              </a:rPr>
              <a:t>Contd</a:t>
            </a:r>
            <a:r>
              <a:rPr lang="en-GB" dirty="0">
                <a:latin typeface="Garamond" panose="02020404030301010803" pitchFamily="18" charset="0"/>
              </a:rPr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8BEF0-D89C-4621-ED09-D698F0A60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br>
              <a:rPr lang="en-GB" dirty="0"/>
            </a:br>
            <a:r>
              <a:rPr lang="en-GB" dirty="0">
                <a:latin typeface="Garamond" panose="02020404030301010803" pitchFamily="18" charset="0"/>
              </a:rPr>
              <a:t>Free Shipping is better at turning visitors into buyers, while the 25% Discount generates slightly higher spend per customer. Depending on business goals — higher sales volume vs. higher order value — we can adjust our promotional strategy, or test a combined offer for potentially better results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2118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C1B67-7E0B-A8ED-FD96-36058EB6A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06354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BA0A4-161B-3BB4-73AA-FA0128307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Garamond" panose="02020404030301010803" pitchFamily="18" charset="0"/>
              </a:rPr>
              <a:t>Business Overview/Problem</a:t>
            </a:r>
            <a:endParaRPr lang="en-GB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B20C0-F464-0360-8C67-C35034233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br>
              <a:rPr lang="en-GB" dirty="0"/>
            </a:br>
            <a:r>
              <a:rPr lang="en-GB" dirty="0">
                <a:latin typeface="Garamond" panose="02020404030301010803" pitchFamily="18" charset="0"/>
              </a:rPr>
              <a:t>E-Com Express, founded in 2010 and based in the United States, is a fast-growing e-commerce retailer specializing in consumer electronics, home appliances, and lifestyle products. Initially starting as a small online store, the company quickly gained traction with its emphasis on providing high-quality products at competitive prices. The company primarily offers a wide range of consumer electronics, home appliances, and lifestyle products such as fitness gear, kitchen gadgets, and gaming equipment. E-Com Express differentiates itself through exclusive deals, flash sales, and targeted promotional offers, all of which are integral to its marketing strategy. E-Com Express operates in a competitive environment with a focus on product variety, fast delivery, and customer service, their current baseline conversion rate is around 2.5%.</a:t>
            </a:r>
          </a:p>
        </p:txBody>
      </p:sp>
    </p:spTree>
    <p:extLst>
      <p:ext uri="{BB962C8B-B14F-4D97-AF65-F5344CB8AC3E}">
        <p14:creationId xmlns:p14="http://schemas.microsoft.com/office/powerpoint/2010/main" val="1865935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95757-BE0C-5089-7331-6C3BCAED4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Garamond" panose="02020404030301010803" pitchFamily="18" charset="0"/>
              </a:rPr>
              <a:t>Problem Statement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795B6E-547B-F69E-7F07-916A082759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5768" y="2389103"/>
            <a:ext cx="7582290" cy="3267243"/>
          </a:xfrm>
        </p:spPr>
      </p:pic>
    </p:spTree>
    <p:extLst>
      <p:ext uri="{BB962C8B-B14F-4D97-AF65-F5344CB8AC3E}">
        <p14:creationId xmlns:p14="http://schemas.microsoft.com/office/powerpoint/2010/main" val="3875304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9CA8C-E5DE-F039-9BE3-AE5AA780D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Garamond" panose="02020404030301010803" pitchFamily="18" charset="0"/>
              </a:rPr>
              <a:t>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F953A-E058-CD53-7B44-5328D2DA1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>
              <a:latin typeface="Garamond" panose="02020404030301010803" pitchFamily="18" charset="0"/>
            </a:endParaRPr>
          </a:p>
          <a:p>
            <a:r>
              <a:rPr lang="en-GB" dirty="0">
                <a:latin typeface="Garamond" panose="02020404030301010803" pitchFamily="18" charset="0"/>
              </a:rPr>
              <a:t>Test the effectiveness of discounts vs. free shipping on conversion rates</a:t>
            </a:r>
          </a:p>
          <a:p>
            <a:r>
              <a:rPr lang="en-GB" dirty="0">
                <a:latin typeface="Garamond" panose="02020404030301010803" pitchFamily="18" charset="0"/>
              </a:rPr>
              <a:t>Measure customer </a:t>
            </a:r>
            <a:r>
              <a:rPr lang="en-GB" dirty="0" err="1">
                <a:latin typeface="Garamond" panose="02020404030301010803" pitchFamily="18" charset="0"/>
              </a:rPr>
              <a:t>behaviors</a:t>
            </a:r>
            <a:r>
              <a:rPr lang="en-GB" dirty="0">
                <a:latin typeface="Garamond" panose="02020404030301010803" pitchFamily="18" charset="0"/>
              </a:rPr>
              <a:t> including cart abandonment and order value</a:t>
            </a:r>
          </a:p>
          <a:p>
            <a:r>
              <a:rPr lang="en-GB" dirty="0">
                <a:latin typeface="Garamond" panose="02020404030301010803" pitchFamily="18" charset="0"/>
              </a:rPr>
              <a:t>Optimize revenue and conversion cost-effectively</a:t>
            </a:r>
          </a:p>
          <a:p>
            <a:r>
              <a:rPr lang="en-GB" dirty="0">
                <a:latin typeface="Garamond" panose="02020404030301010803" pitchFamily="18" charset="0"/>
              </a:rPr>
              <a:t>Refine marketing strategies to maximize ROI</a:t>
            </a:r>
          </a:p>
          <a:p>
            <a:r>
              <a:rPr lang="en-GB" dirty="0">
                <a:latin typeface="Garamond" panose="02020404030301010803" pitchFamily="18" charset="0"/>
              </a:rPr>
              <a:t>Improve customer loyalty through better understanding of preferences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6822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7B2CD-346E-0A48-FC21-FCA49259A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Garamond" panose="02020404030301010803" pitchFamily="18" charset="0"/>
              </a:rPr>
              <a:t>Ecom Express Ltd- Scope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FB06B8-6957-9575-9728-4F808786DA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0531" y="2179543"/>
            <a:ext cx="7572764" cy="3686364"/>
          </a:xfrm>
        </p:spPr>
      </p:pic>
    </p:spTree>
    <p:extLst>
      <p:ext uri="{BB962C8B-B14F-4D97-AF65-F5344CB8AC3E}">
        <p14:creationId xmlns:p14="http://schemas.microsoft.com/office/powerpoint/2010/main" val="3548820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09C4-FC8C-336F-F812-B8EFB9C9C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Garamond" panose="02020404030301010803" pitchFamily="18" charset="0"/>
              </a:rPr>
              <a:t>ECOM Express Ltd- Data 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B51E3E-20E9-AAF6-44B6-91413C5C80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0085" y="2133600"/>
            <a:ext cx="5713655" cy="3778250"/>
          </a:xfrm>
        </p:spPr>
      </p:pic>
    </p:spTree>
    <p:extLst>
      <p:ext uri="{BB962C8B-B14F-4D97-AF65-F5344CB8AC3E}">
        <p14:creationId xmlns:p14="http://schemas.microsoft.com/office/powerpoint/2010/main" val="1951375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88D90-10B5-8641-0FC7-57A25F42C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Looker Studio- 25% Discount VS Free Shipping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F3FA88-199B-214B-C415-473A890C5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5171" y="2133600"/>
            <a:ext cx="5983483" cy="3778250"/>
          </a:xfrm>
        </p:spPr>
      </p:pic>
    </p:spTree>
    <p:extLst>
      <p:ext uri="{BB962C8B-B14F-4D97-AF65-F5344CB8AC3E}">
        <p14:creationId xmlns:p14="http://schemas.microsoft.com/office/powerpoint/2010/main" val="3052547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EAD31-019B-608E-621F-D5B702774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b="1" dirty="0">
                <a:latin typeface="Garamond" panose="02020404030301010803" pitchFamily="18" charset="0"/>
              </a:rPr>
              <a:t>25% Discount Vs Free Shipping Offer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F17E9-D4C4-59BE-6FAF-423E27F6E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"</a:t>
            </a:r>
            <a:r>
              <a:rPr lang="en-GB" dirty="0">
                <a:latin typeface="Garamond" panose="02020404030301010803" pitchFamily="18" charset="0"/>
              </a:rPr>
              <a:t>During the promotional period, the 25% discount offer attracted a total of 16,493 views, slightly higher than the 16,119 views recorded for the free shipping offer. However, the free shipping campaign achieved a higher conversion rate of 9.86%, outperforming the 25% discount offer. In terms of average order value (AOV), customers who engaged with the 25% discount spent slightly more at $402.23, compared to $400.25 for those who responded to the free shipping offer. While the 25% discount drew more attention, the free shipping promotion proved more effective in converting views into sales, suggesting a better performance in terms of customer conversion efficiency."</a:t>
            </a:r>
          </a:p>
        </p:txBody>
      </p:sp>
    </p:spTree>
    <p:extLst>
      <p:ext uri="{BB962C8B-B14F-4D97-AF65-F5344CB8AC3E}">
        <p14:creationId xmlns:p14="http://schemas.microsoft.com/office/powerpoint/2010/main" val="2015529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64F58-4B69-9AA1-5221-AF0AC327E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Garamond" panose="02020404030301010803" pitchFamily="18" charset="0"/>
              </a:rPr>
              <a:t>Performance </a:t>
            </a:r>
            <a:r>
              <a:rPr lang="en-GB" b="1" dirty="0" err="1">
                <a:latin typeface="Garamond" panose="02020404030301010803" pitchFamily="18" charset="0"/>
              </a:rPr>
              <a:t>DashBoard</a:t>
            </a:r>
            <a:r>
              <a:rPr lang="en-GB" b="1" dirty="0">
                <a:latin typeface="Garamond" panose="02020404030301010803" pitchFamily="18" charset="0"/>
              </a:rPr>
              <a:t>-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97A44-0265-5F48-D2AC-69A1958A7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Garamond" panose="02020404030301010803" pitchFamily="18" charset="0"/>
              </a:rPr>
              <a:t>"Sales trends in Q2 (June 1–June 29) showed a significant increase, with total sales rising from $6.15 million to $332.47 million, despite price fluctuations throughout the period. In terms of order status, completed sales accounted for only 14.83%, while 85.1% of items were abandoned in cart. Comparing promotional offers, the 25% discount generated $4.36 million in sales, slightly outperforming the free shipping offer, which recorded $4.30 million."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8469170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5269</TotalTime>
  <Words>619</Words>
  <Application>Microsoft Office PowerPoint</Application>
  <PresentationFormat>Widescreen</PresentationFormat>
  <Paragraphs>27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Algerian</vt:lpstr>
      <vt:lpstr>Arial</vt:lpstr>
      <vt:lpstr>Century Gothic</vt:lpstr>
      <vt:lpstr>Garamond</vt:lpstr>
      <vt:lpstr>Wingdings 3</vt:lpstr>
      <vt:lpstr>Wisp</vt:lpstr>
      <vt:lpstr>ECOM-EXPRESS LIMITED</vt:lpstr>
      <vt:lpstr>Business Overview/Problem</vt:lpstr>
      <vt:lpstr>Problem Statement</vt:lpstr>
      <vt:lpstr>Aim</vt:lpstr>
      <vt:lpstr>Ecom Express Ltd- Scope</vt:lpstr>
      <vt:lpstr>ECOM Express Ltd- Data Set</vt:lpstr>
      <vt:lpstr>Looker Studio- 25% Discount VS Free Shipping </vt:lpstr>
      <vt:lpstr> 25% Discount Vs Free Shipping Offer</vt:lpstr>
      <vt:lpstr>Performance DashBoard- Summary</vt:lpstr>
      <vt:lpstr>PowerPoint Presentation</vt:lpstr>
      <vt:lpstr>Offer_Value Metrics</vt:lpstr>
      <vt:lpstr>Conversion Rate- 25%  Vs Free Shipping</vt:lpstr>
      <vt:lpstr>Data Dictionary</vt:lpstr>
      <vt:lpstr> Conclusion </vt:lpstr>
      <vt:lpstr>Conclusion Contd…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Faith Ejele</dc:creator>
  <cp:lastModifiedBy>Faith Ejele</cp:lastModifiedBy>
  <cp:revision>22</cp:revision>
  <dcterms:created xsi:type="dcterms:W3CDTF">2025-08-01T07:38:18Z</dcterms:created>
  <dcterms:modified xsi:type="dcterms:W3CDTF">2025-08-04T23:28:01Z</dcterms:modified>
</cp:coreProperties>
</file>